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89" r:id="rId4"/>
    <p:sldId id="420" r:id="rId5"/>
    <p:sldId id="386" r:id="rId6"/>
    <p:sldId id="348" r:id="rId7"/>
    <p:sldId id="397" r:id="rId8"/>
    <p:sldId id="353" r:id="rId9"/>
    <p:sldId id="411" r:id="rId10"/>
    <p:sldId id="326" r:id="rId11"/>
    <p:sldId id="368" r:id="rId12"/>
    <p:sldId id="366" r:id="rId13"/>
    <p:sldId id="415" r:id="rId14"/>
    <p:sldId id="416" r:id="rId15"/>
    <p:sldId id="417" r:id="rId16"/>
    <p:sldId id="394" r:id="rId17"/>
    <p:sldId id="344" r:id="rId18"/>
    <p:sldId id="412" r:id="rId19"/>
    <p:sldId id="413" r:id="rId20"/>
    <p:sldId id="404" r:id="rId21"/>
    <p:sldId id="401" r:id="rId22"/>
    <p:sldId id="377" r:id="rId23"/>
    <p:sldId id="376" r:id="rId24"/>
    <p:sldId id="383" r:id="rId25"/>
    <p:sldId id="400" r:id="rId26"/>
    <p:sldId id="384" r:id="rId27"/>
    <p:sldId id="285" r:id="rId28"/>
    <p:sldId id="297" r:id="rId2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5"/>
    <p:restoredTop sz="94657"/>
  </p:normalViewPr>
  <p:slideViewPr>
    <p:cSldViewPr showGuides="1">
      <p:cViewPr varScale="1">
        <p:scale>
          <a:sx n="65" d="100"/>
          <a:sy n="65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Date Placeholder 27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E7E1BE-FC71-463F-8B4F-C7FD5A248C9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A3CDF5-924F-49D7-B295-10F90E347D7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Straight Connector 26"/>
          <p:cNvSpPr>
            <a:spLocks noChangeShapeType="1"/>
          </p:cNvSpPr>
          <p:nvPr/>
        </p:nvSpPr>
        <p:spPr bwMode="auto">
          <a:xfrm rot="5400000">
            <a:off x="402113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5150" y="3009900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3E70D0-3AAC-4DE5-9938-C0776E45BC5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39973F-25B5-4D4C-AA09-EEF1C7F36D2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651C07-4AFC-41F0-9C92-C335272AD67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3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2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37D9B-BBBD-4E92-8954-4D4C198B7A4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25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2" name="Date Placeholder 6"/>
          <p:cNvSpPr>
            <a:spLocks noGrp="1"/>
          </p:cNvSpPr>
          <p:nvPr>
            <p:ph type="dt" sz="half" idx="1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4C7C6-B779-43B8-9D91-236CB3EDB6D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4800" y="6410325"/>
            <a:ext cx="3581400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343400" y="1042988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D2C7A-4BA0-4BFE-93BA-176BC729BD8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Date Placeholder 1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CAB02B-C3DE-49FD-AAF5-3137249ADB8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267200" y="6324600"/>
            <a:ext cx="6096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>
                <a:solidFill>
                  <a:srgbClr val="FFFFFF"/>
                </a:solidFill>
              </a:rPr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1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79BDF6-3CC8-40B4-A253-7C36258FDAE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1625" y="6410325"/>
            <a:ext cx="3382963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12"/>
          </p:nvPr>
        </p:nvSpPr>
        <p:spPr>
          <a:xfrm>
            <a:off x="5788025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BC800C-66DD-490A-88F8-8C82DBB915B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1625" y="6410325"/>
            <a:ext cx="3584575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A3CDF5-924F-49D7-B295-10F90E347D7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05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763000" cy="4876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 by</a:t>
            </a:r>
            <a:endParaRPr kumimoji="0" lang="en-US" sz="1600" b="1" i="0" u="none" strike="noStrike" kern="1200" cap="all" spc="2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Dr.M.SABIBULLAH,</a:t>
            </a: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ASSOCIATE PROFESSOR,</a:t>
            </a: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PG &amp; Research Dept. of Computer Science,</a:t>
            </a: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Jamal</a:t>
            </a:r>
            <a:r>
              <a:rPr kumimoji="0" lang="en-US" sz="1600" b="1" i="0" u="none" strike="noStrike" kern="1200" cap="none" spc="25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Mohamed College (Autonomous)</a:t>
            </a: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Trichy-620020.</a:t>
            </a: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</a:t>
            </a: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Date</a:t>
            </a:r>
            <a:r>
              <a:rPr kumimoji="0" lang="en-US" sz="1600" b="1" i="0" u="none" strike="noStrike" kern="1200" cap="none" spc="2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18</a:t>
            </a:r>
            <a:r>
              <a:rPr kumimoji="0" lang="en-US" sz="1600" b="1" i="0" u="none" strike="noStrike" kern="1200" cap="none" spc="2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.11.2022</a:t>
            </a:r>
            <a:endParaRPr kumimoji="0" lang="en-US" sz="1600" b="1" i="0" u="none" strike="noStrike" kern="1200" cap="none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686800" cy="1066800"/>
          </a:xfrm>
        </p:spPr>
        <p:txBody>
          <a:bodyPr vert="horz"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r>
              <a:rPr sz="36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BIG DATA ANALYTICS – In a Nutshell</a:t>
            </a:r>
            <a:endParaRPr sz="1800" b="1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Spark Analytic - Stack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0659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" y="1066800"/>
            <a:ext cx="8839200" cy="5334000"/>
          </a:xfrm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Potential data processing engines to replace MapReduce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683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1066800"/>
            <a:ext cx="8686800" cy="5410200"/>
          </a:xfr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8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Evolution of Data and Big Data process engines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2707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1371600"/>
            <a:ext cx="8686800" cy="4953000"/>
          </a:xfrm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Computing Platforms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To analyze the massive data set in an effective manner, it is essential to have suitable hardware, software. i.e.,  we must have effective computing platforms, developing tools and algorithms.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Huge datasets </a:t>
            </a:r>
            <a:r>
              <a:rPr sz="2000" dirty="0"/>
              <a:t>are analyzed w.r.t data volume, band width of network used &amp; different constraints of computations like End-User locations, algorithms / techniques used etc., 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Computational platforms for </a:t>
            </a:r>
            <a:r>
              <a:rPr sz="2000" b="1" dirty="0"/>
              <a:t>performing large data  set analysis </a:t>
            </a:r>
            <a:r>
              <a:rPr sz="2000" dirty="0"/>
              <a:t>can be categorized into </a:t>
            </a:r>
            <a:r>
              <a:rPr sz="2000" b="1" u="sng" dirty="0"/>
              <a:t>FOUR </a:t>
            </a:r>
            <a:r>
              <a:rPr sz="2000" dirty="0"/>
              <a:t>main models .</a:t>
            </a:r>
            <a:endParaRPr sz="20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dirty="0"/>
              <a:t>Supercomputing</a:t>
            </a:r>
            <a:endParaRPr sz="15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dirty="0"/>
              <a:t>Grid computing  </a:t>
            </a:r>
            <a:endParaRPr sz="15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dirty="0"/>
              <a:t>Cloud computing and </a:t>
            </a:r>
            <a:endParaRPr sz="15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dirty="0"/>
              <a:t>Heterogeneous computing – Computer architecture that uses different types of  computational processors such as GPP (General purpose processors) and GPU (Graphics Processing Unit)</a:t>
            </a:r>
            <a:endParaRPr sz="1500" dirty="0"/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Choosing a Platforms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613775" cy="4572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Platforms based on Scaling: 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Horizontal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Scaling </a:t>
            </a: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(Scale-Out):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Apache Hadoop, MR, Spark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P to P Networks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Vertical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Scaling       </a:t>
            </a: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(Scale-Up):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HPC clusters, Multi-core  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processors, GPU, FPGA, GPGPU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Decision to be taken depends on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Size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Speed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Throughput Optimization  and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 Development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Typical Vendors in BD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MapR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Cloudera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Hortonworks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IBM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Teradata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Intel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AWS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 Pivotal Software and 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Microsoft 	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Major Industries Using </a:t>
            </a:r>
            <a:r>
              <a:rPr sz="20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BIG DATA 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68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Healthcare </a:t>
            </a:r>
            <a:endParaRPr sz="24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200" dirty="0"/>
              <a:t>Gene Sequencing, Bioinformatics, Pharmaceutical Research, Prediction of diseases</a:t>
            </a:r>
            <a:endParaRPr sz="12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Banking </a:t>
            </a:r>
            <a:endParaRPr sz="24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200" dirty="0"/>
              <a:t>Modeling true risks, Fraud Detection, Threat Analysis, Trade Surveillance, Credit Scoring and Analysis</a:t>
            </a:r>
            <a:endParaRPr sz="12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Advertising </a:t>
            </a:r>
            <a:endParaRPr sz="24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200" dirty="0"/>
              <a:t>Ad targeting, Recommendation Engine, Click Fraud Detection</a:t>
            </a:r>
            <a:endParaRPr sz="12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Telecommunications </a:t>
            </a:r>
            <a:endParaRPr sz="24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200" dirty="0"/>
              <a:t>Customer churn Prevention, Network Optimization, Calling data record analysis</a:t>
            </a:r>
            <a:endParaRPr sz="12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 Manufacturing </a:t>
            </a:r>
            <a:endParaRPr sz="24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200" dirty="0"/>
              <a:t>Product Research, Engineering Analysis, Quality Analysis</a:t>
            </a:r>
            <a:endParaRPr sz="12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400" dirty="0"/>
              <a:t> </a:t>
            </a:r>
            <a:endParaRPr sz="24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400" dirty="0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Impact of BD Analytics in Health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71600"/>
            <a:ext cx="8613775" cy="48768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b="1" u="sng" dirty="0"/>
              <a:t>Health BD Analytics </a:t>
            </a:r>
            <a:r>
              <a:rPr sz="2400" dirty="0"/>
              <a:t>can detect </a:t>
            </a:r>
            <a:r>
              <a:rPr sz="2400" u="sng" dirty="0"/>
              <a:t>critical-clinical state-of-affairs </a:t>
            </a:r>
            <a:r>
              <a:rPr sz="2400" dirty="0"/>
              <a:t>to provide </a:t>
            </a:r>
            <a:r>
              <a:rPr sz="2400" b="1" u="sng" dirty="0"/>
              <a:t>patients-wellness centric </a:t>
            </a:r>
            <a:r>
              <a:rPr sz="2400" dirty="0"/>
              <a:t>outcomes.</a:t>
            </a:r>
            <a:endParaRPr sz="24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It will become a part of better </a:t>
            </a:r>
            <a:r>
              <a:rPr sz="2400" b="1" dirty="0"/>
              <a:t>solution-centric</a:t>
            </a:r>
            <a:r>
              <a:rPr sz="2400" dirty="0"/>
              <a:t> to predict epidemics, reduce preventable deaths by invoking proactive measures.</a:t>
            </a:r>
            <a:endParaRPr sz="24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It </a:t>
            </a:r>
            <a:r>
              <a:rPr sz="2400" u="sng" dirty="0"/>
              <a:t>explores</a:t>
            </a:r>
            <a:r>
              <a:rPr sz="2400" dirty="0"/>
              <a:t> the hidden behavioral patterns of people, controlling, escalating healthcare overheads and </a:t>
            </a:r>
            <a:r>
              <a:rPr sz="2400" u="sng" dirty="0"/>
              <a:t>augment</a:t>
            </a:r>
            <a:r>
              <a:rPr sz="2400" dirty="0"/>
              <a:t> the </a:t>
            </a:r>
            <a:r>
              <a:rPr sz="2400" b="1" dirty="0"/>
              <a:t>QoL (Quality of Living) </a:t>
            </a:r>
            <a:r>
              <a:rPr sz="2400" dirty="0"/>
              <a:t>style to every patient. </a:t>
            </a:r>
            <a:endParaRPr sz="24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According to a </a:t>
            </a:r>
            <a:r>
              <a:rPr sz="2400" b="1" dirty="0"/>
              <a:t>McKinsey report, big data</a:t>
            </a:r>
            <a:r>
              <a:rPr sz="2400" dirty="0"/>
              <a:t> </a:t>
            </a:r>
            <a:r>
              <a:rPr sz="2400" b="1" dirty="0"/>
              <a:t>analytics</a:t>
            </a:r>
            <a:r>
              <a:rPr sz="2400" dirty="0"/>
              <a:t> is the platform to deliver five values to healthcare: </a:t>
            </a:r>
            <a:r>
              <a:rPr sz="2400" u="sng" dirty="0"/>
              <a:t>Right Living, Right Care, Right Provider, Right Value and Right Innovation.</a:t>
            </a:r>
            <a:endParaRPr sz="2400" u="sng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400" dirty="0"/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Bio -Medical Big Data 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It consists of molecule, cell structure and population data. 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Bio medical data analytics is used to discover, development and delivery for personalized care. 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Sharing in the bio-medical sciences can present sociological challenges.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Example: </a:t>
            </a:r>
            <a:endParaRPr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Data sharing in the neurosciences provides a valuable information </a:t>
            </a:r>
            <a:endParaRPr dirty="0"/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New Approach to Health BD Analytics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98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600" b="1" dirty="0"/>
              <a:t>It can help in following areas:</a:t>
            </a:r>
            <a:r>
              <a:rPr sz="1600" b="1" i="1" dirty="0"/>
              <a:t> </a:t>
            </a:r>
            <a:endParaRPr sz="16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Clinical Treatments (Operations):</a:t>
            </a:r>
            <a:r>
              <a:rPr sz="1400" b="1" dirty="0"/>
              <a:t> Storage of healthcare data permits to perform analytics.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Administration</a:t>
            </a:r>
            <a:r>
              <a:rPr sz="1400" b="1" dirty="0"/>
              <a:t>: Keeps track of all transactions records, EHRs data.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Health Policy:</a:t>
            </a:r>
            <a:r>
              <a:rPr sz="1400" b="1" dirty="0"/>
              <a:t>  Helps to governments to make decision on policy with respect to health, health budget.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Clinical Research and Development</a:t>
            </a:r>
            <a:r>
              <a:rPr sz="1400" b="1" dirty="0"/>
              <a:t>: BDA will assist medical students to do research.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Public health</a:t>
            </a:r>
            <a:r>
              <a:rPr sz="1400" b="1" dirty="0"/>
              <a:t>: To track infectious diseases outbreak, pattern analysis in improving public health.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Patient Profile Analytics</a:t>
            </a:r>
            <a:r>
              <a:rPr sz="1400" b="1" dirty="0"/>
              <a:t>: To know about individuals health details.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Device/Remote monitoring</a:t>
            </a:r>
            <a:r>
              <a:rPr sz="1400" b="1" dirty="0"/>
              <a:t>:  Data from real time environment like CCTV footages.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Outcome of clinical results/safety</a:t>
            </a:r>
            <a:r>
              <a:rPr sz="1400" b="1" dirty="0"/>
              <a:t>: During emergency &amp; safety, access of  patient’s record would assist.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Fraud Detection</a:t>
            </a:r>
            <a:r>
              <a:rPr sz="1400" b="1" dirty="0"/>
              <a:t>: Fraudulent Insurance claim can be eliminated.</a:t>
            </a:r>
            <a:endParaRPr sz="1400" b="1" i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800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8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Replacing Human in Machine Learning Process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2467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1371600"/>
            <a:ext cx="8610600" cy="5029200"/>
          </a:xfrm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90600"/>
          </a:xfrm>
        </p:spPr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</a:t>
            </a:r>
            <a:r>
              <a:rPr lang="zh-CN" altLang="x-none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Technology Big Players</a:t>
            </a:r>
            <a:r>
              <a:rPr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in HC Applications</a:t>
            </a:r>
            <a:br>
              <a:rPr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In Healthcare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Diagnosis, Treatment and Re-admission are core applications areas in Health Care Analytics to probe the analysis</a:t>
            </a:r>
            <a:endParaRPr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Technology Big Players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Amazon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Microsoft’s Health Vault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Google, IBM’s Pure Data Solution-Diagnosis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Watson Health-Super computer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Watson Care Manager (WCM)-Treatment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Piedmont Healthcare’s Patient First – CVD - Readmission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  <a:buNone/>
            </a:pPr>
            <a:endParaRPr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Examples of Big data analytics based applications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73625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Text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Web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Multimedia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Social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Network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Visual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Genomic analytics and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Patient profile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8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Identified Key issues in big data</a:t>
            </a:r>
            <a:endParaRPr sz="28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Key issues identified in big data are</a:t>
            </a:r>
            <a:endParaRPr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dirty="0"/>
              <a:t>Sufficient speed for large data size</a:t>
            </a:r>
            <a:endParaRPr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dirty="0"/>
              <a:t>Familiarize the data</a:t>
            </a:r>
            <a:endParaRPr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dirty="0"/>
              <a:t>Exploring data quality</a:t>
            </a:r>
            <a:endParaRPr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dirty="0"/>
              <a:t>Displaying meaningful results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3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Applications – Promises of BD</a:t>
            </a:r>
            <a:endParaRPr sz="32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Weather prediction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Medical diagnosis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Financial markets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Resource management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Computational social science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Smart buildings and cities</a:t>
            </a:r>
            <a:endParaRPr dirty="0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9906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BD has changed the world in Football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Collect data, Do something with it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4995" name="Picture 6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1219200"/>
            <a:ext cx="8839200" cy="5181600"/>
          </a:xfrm>
        </p:spPr>
      </p:pic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Eg., Promises of BD - Traffic Management</a:t>
            </a:r>
            <a:endParaRPr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6019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435100" y="1527175"/>
            <a:ext cx="6237288" cy="4572000"/>
          </a:xfrm>
        </p:spPr>
      </p:pic>
      <p:sp>
        <p:nvSpPr>
          <p:cNvPr id="86020" name="Rectangle 4"/>
          <p:cNvSpPr/>
          <p:nvPr/>
        </p:nvSpPr>
        <p:spPr>
          <a:xfrm>
            <a:off x="2286000" y="2971800"/>
            <a:ext cx="4572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latin typeface="Arial" panose="020B0604020202020204" pitchFamily="34" charset="0"/>
              </a:rPr>
              <a:t>(1) Collect data</a:t>
            </a:r>
            <a:endParaRPr b="1" dirty="0">
              <a:latin typeface="Arial" panose="020B0604020202020204" pitchFamily="34" charset="0"/>
            </a:endParaRPr>
          </a:p>
          <a:p>
            <a:r>
              <a:rPr b="1" dirty="0">
                <a:latin typeface="Arial" panose="020B0604020202020204" pitchFamily="34" charset="0"/>
              </a:rPr>
              <a:t>(2) Do something with it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 eaLnBrk="1" hangingPunct="1"/>
            <a:r>
              <a:rPr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Famous Sayings</a:t>
            </a:r>
            <a:endParaRPr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7043" name="Rectangle 3"/>
          <p:cNvSpPr>
            <a:spLocks noGrp="1" noRot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dirty="0"/>
              <a:t>Teachers are using their brain in 15%.</a:t>
            </a:r>
            <a:endParaRPr dirty="0"/>
          </a:p>
          <a:p>
            <a:pPr eaLnBrk="1" hangingPunct="1"/>
            <a:r>
              <a:rPr dirty="0"/>
              <a:t>Students are using their brain in 40%.</a:t>
            </a:r>
            <a:endParaRPr dirty="0"/>
          </a:p>
          <a:p>
            <a:pPr eaLnBrk="1" hangingPunct="1"/>
            <a:r>
              <a:rPr dirty="0"/>
              <a:t>Researchers are using their brain in 80%.</a:t>
            </a:r>
            <a:endParaRPr dirty="0"/>
          </a:p>
          <a:p>
            <a:pPr eaLnBrk="1" hangingPunct="1"/>
            <a:endParaRPr dirty="0"/>
          </a:p>
          <a:p>
            <a:pPr eaLnBrk="1" hangingPunct="1"/>
            <a:r>
              <a:rPr dirty="0">
                <a:solidFill>
                  <a:srgbClr val="FF0000"/>
                </a:solidFill>
              </a:rPr>
              <a:t>Best teacher teaches from heart and not from books.</a:t>
            </a:r>
            <a:endParaRPr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3_example.jpg"/>
          <p:cNvPicPr>
            <a:picLocks noGrp="1" noChangeAspect="1"/>
          </p:cNvPicPr>
          <p:nvPr isPhoto="1"/>
        </p:nvPicPr>
        <p:blipFill>
          <a:blip r:embed="rId1">
            <a:lum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2057400"/>
            <a:ext cx="64008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9600" b="1" dirty="0">
                <a:latin typeface="Arial" panose="020B0604020202020204" pitchFamily="34" charset="0"/>
              </a:rPr>
              <a:t>Thank You</a:t>
            </a:r>
            <a:endParaRPr sz="9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Major Techniques of ML - DM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219200"/>
            <a:ext cx="8504238" cy="5334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Data Mining Process</a:t>
            </a:r>
            <a:endParaRPr sz="2000"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Data Mining Techniques</a:t>
            </a:r>
            <a:endParaRPr sz="2000"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  <p:pic>
        <p:nvPicPr>
          <p:cNvPr id="6349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4114800"/>
            <a:ext cx="69342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76400"/>
            <a:ext cx="70866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Machine Learning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86800" cy="52578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A </a:t>
            </a:r>
            <a:r>
              <a:rPr sz="1800" b="1" u="sng" dirty="0"/>
              <a:t>core methodology </a:t>
            </a:r>
            <a:r>
              <a:rPr sz="1800" u="sng" dirty="0"/>
              <a:t>in </a:t>
            </a:r>
            <a:r>
              <a:rPr sz="1800" b="1" u="sng" dirty="0"/>
              <a:t>Data Analytics </a:t>
            </a:r>
            <a:r>
              <a:rPr sz="1800" u="sng" dirty="0"/>
              <a:t>(DA) is Machine Learning </a:t>
            </a:r>
            <a:r>
              <a:rPr sz="1800" b="1" u="sng" dirty="0"/>
              <a:t>(ML</a:t>
            </a:r>
            <a:r>
              <a:rPr sz="1800" b="1" dirty="0"/>
              <a:t>), </a:t>
            </a:r>
            <a:r>
              <a:rPr sz="1800" dirty="0"/>
              <a:t>is an area of computer science that aims </a:t>
            </a:r>
            <a:r>
              <a:rPr sz="1800" u="sng" dirty="0"/>
              <a:t>to build a delivery systems and algorithms that learn from data. </a:t>
            </a:r>
            <a:endParaRPr sz="1800" u="sng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The essence of </a:t>
            </a:r>
            <a:r>
              <a:rPr sz="1800" u="sng" dirty="0"/>
              <a:t>ML is an automatic process of pattern recognition </a:t>
            </a:r>
            <a:r>
              <a:rPr sz="1800" dirty="0"/>
              <a:t>by a L</a:t>
            </a:r>
            <a:r>
              <a:rPr sz="1800" u="sng" dirty="0"/>
              <a:t>earning Machine.</a:t>
            </a:r>
            <a:endParaRPr sz="1800" u="sng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ML uses data to make any </a:t>
            </a:r>
            <a:r>
              <a:rPr sz="1800" u="sng" dirty="0"/>
              <a:t>inferences or predictions to the specified tasks</a:t>
            </a:r>
            <a:r>
              <a:rPr sz="1800" dirty="0"/>
              <a:t>. </a:t>
            </a: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Historically, many terms to describe the </a:t>
            </a:r>
            <a:r>
              <a:rPr sz="1800" b="1" dirty="0"/>
              <a:t>equivalent meaning of ML</a:t>
            </a:r>
            <a:r>
              <a:rPr sz="1800" dirty="0"/>
              <a:t>, such as “</a:t>
            </a:r>
            <a:r>
              <a:rPr sz="1800" u="sng" dirty="0"/>
              <a:t>Learning from data”, “Pattern Recognition”, “Data science”, “Data Mining”, “Text Mining” or even “Business Intelligence</a:t>
            </a:r>
            <a:r>
              <a:rPr sz="1800" dirty="0"/>
              <a:t>” and etc.</a:t>
            </a: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One of the </a:t>
            </a:r>
            <a:r>
              <a:rPr sz="1800" b="1" dirty="0"/>
              <a:t>Major techniques of ML is Data Mining </a:t>
            </a:r>
            <a:endParaRPr sz="1800"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1800" dirty="0"/>
              <a:t>          (DM –Looking for patterns of data), where </a:t>
            </a:r>
            <a:endParaRPr sz="20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b="1" dirty="0"/>
              <a:t>Feature selection, </a:t>
            </a:r>
            <a:endParaRPr sz="1300" b="1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b="1" dirty="0"/>
              <a:t>Supervised learning </a:t>
            </a:r>
            <a:r>
              <a:rPr sz="1300" dirty="0"/>
              <a:t>(learning with labels), </a:t>
            </a:r>
            <a:endParaRPr sz="13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b="1" dirty="0"/>
              <a:t>Unsupervised learning (</a:t>
            </a:r>
            <a:r>
              <a:rPr sz="1300" dirty="0"/>
              <a:t>without labels) and </a:t>
            </a:r>
            <a:endParaRPr sz="13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b="1" dirty="0"/>
              <a:t>Deep learning (</a:t>
            </a:r>
            <a:r>
              <a:rPr sz="1300" dirty="0"/>
              <a:t>complex,  mysterious and popular learning – able to identify features from raw data) / reinforcement learning  or hybrid learning algorithms are utilized for the </a:t>
            </a:r>
            <a:endParaRPr sz="13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b="1" u="sng" dirty="0"/>
              <a:t>Purpose of ML tasks / methods </a:t>
            </a:r>
            <a:r>
              <a:rPr sz="1300" dirty="0"/>
              <a:t>like </a:t>
            </a:r>
            <a:endParaRPr sz="1300" dirty="0"/>
          </a:p>
          <a:p>
            <a:pPr lvl="3">
              <a:buClr>
                <a:srgbClr val="8C7B70"/>
              </a:buClr>
              <a:buSzPct val="70000"/>
              <a:buFont typeface="Wingdings" panose="05000000000000000000" pitchFamily="2" charset="2"/>
            </a:pPr>
            <a:r>
              <a:rPr sz="1300" dirty="0"/>
              <a:t>classification / clustering / association / regression / dimensionality reduction / batch-based collaborative filtering / decision-makings through decision trees. </a:t>
            </a:r>
            <a:endParaRPr sz="1300" dirty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Supported -ML based Algorithms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5539" name="Content Placeholder 3" descr="C:\Users\Venkatesh\Desktop\survey paper documents\ML ALGORITHM.png"/>
          <p:cNvPicPr>
            <a:picLocks noGrp="1"/>
          </p:cNvPicPr>
          <p:nvPr>
            <p:ph sz="quarter" idx="1"/>
          </p:nvPr>
        </p:nvPicPr>
        <p:blipFill>
          <a:blip r:embed="rId1"/>
          <a:srcRect b="7813"/>
          <a:stretch>
            <a:fillRect/>
          </a:stretch>
        </p:blipFill>
        <p:spPr>
          <a:xfrm>
            <a:off x="228600" y="1447800"/>
            <a:ext cx="8686800" cy="4953000"/>
          </a:xfr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Supported Languages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Python  - </a:t>
            </a:r>
            <a:r>
              <a:rPr dirty="0"/>
              <a:t>Minimum codes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Scala      </a:t>
            </a:r>
            <a:endParaRPr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Java</a:t>
            </a:r>
            <a:endParaRPr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R   - </a:t>
            </a:r>
            <a:r>
              <a:rPr dirty="0"/>
              <a:t>For Statistical purpose </a:t>
            </a:r>
            <a:r>
              <a:rPr b="1" dirty="0"/>
              <a:t>- Visualization</a:t>
            </a:r>
            <a:endParaRPr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Ruby  </a:t>
            </a:r>
            <a:r>
              <a:rPr dirty="0"/>
              <a:t>and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Clojure</a:t>
            </a:r>
            <a:endParaRPr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u="sng" dirty="0"/>
              <a:t>Note: </a:t>
            </a:r>
            <a:r>
              <a:rPr dirty="0"/>
              <a:t>Must thorough on Unix – shell commands  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dirty="0"/>
              <a:t>                and SQL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4478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NOSQL (Not Only SQL) – Databases &amp; its Examples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Key-Value: Represent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as a Collection of  KV Pairs (known as  Dictionary or Map)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 :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Represent Data as a Network of nodes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7587" name="Picture 4" descr="H:\New folder\data_management-nosql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" y="1600200"/>
            <a:ext cx="8839200" cy="4876800"/>
          </a:xfr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NOSQL - Types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8611" name="Picture 2" descr="H:\New folder\25207df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 r="31885"/>
          <a:stretch>
            <a:fillRect/>
          </a:stretch>
        </p:blipFill>
        <p:spPr>
          <a:xfrm>
            <a:off x="228600" y="990600"/>
            <a:ext cx="8763000" cy="5486400"/>
          </a:xfr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758825"/>
          </a:xfrm>
        </p:spPr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Spark – History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9635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1625" y="1066800"/>
            <a:ext cx="8613775" cy="5334000"/>
          </a:xfrm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6674</Words>
  <Application>WPS Presentation</Application>
  <PresentationFormat>On-screen Show (4:3)</PresentationFormat>
  <Paragraphs>217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SimSun</vt:lpstr>
      <vt:lpstr>Wingdings</vt:lpstr>
      <vt:lpstr>Georgia</vt:lpstr>
      <vt:lpstr>Wingdings 2</vt:lpstr>
      <vt:lpstr>Wingdings 2</vt:lpstr>
      <vt:lpstr>Times New Roman</vt:lpstr>
      <vt:lpstr>Microsoft YaHei</vt:lpstr>
      <vt:lpstr>Arial Unicode MS</vt:lpstr>
      <vt:lpstr>Calibri</vt:lpstr>
      <vt:lpstr>方正舒体</vt:lpstr>
      <vt:lpstr>Segoe Print</vt:lpstr>
      <vt:lpstr>Civic</vt:lpstr>
      <vt:lpstr>BIG DATA ANALYTICS – In a Nutshell</vt:lpstr>
      <vt:lpstr>Replacing Human in Machine Learning Process</vt:lpstr>
      <vt:lpstr> Major Techniques of ML - DM</vt:lpstr>
      <vt:lpstr>Machine Learning</vt:lpstr>
      <vt:lpstr>BD Supported -ML based Algorithms</vt:lpstr>
      <vt:lpstr>BD Supported Languages</vt:lpstr>
      <vt:lpstr>NOSQL (Not Only SQL) – Databases &amp; its Examples  [Key-Value: Represent Data as a Collection of  KV Pairs (known as  Dictionary or Map) Graph : Represent Data as a Network of nodes] </vt:lpstr>
      <vt:lpstr>NOSQL - Types</vt:lpstr>
      <vt:lpstr>Spark – History</vt:lpstr>
      <vt:lpstr>Spark Analytic - Stack</vt:lpstr>
      <vt:lpstr>Potential data processing engines to replace MapReduce</vt:lpstr>
      <vt:lpstr>Evolution of Data and Big Data process engines</vt:lpstr>
      <vt:lpstr>Computing Platforms</vt:lpstr>
      <vt:lpstr>Choosing a Platforms</vt:lpstr>
      <vt:lpstr>Typical Vendors in BD</vt:lpstr>
      <vt:lpstr>Major Industries Using BIG DATA </vt:lpstr>
      <vt:lpstr>Impact of BD Analytics in Health</vt:lpstr>
      <vt:lpstr>Bio -Medical Big Data </vt:lpstr>
      <vt:lpstr>New Approach to Health BD Analytics</vt:lpstr>
      <vt:lpstr>BD Technology Big Players in HC Applications </vt:lpstr>
      <vt:lpstr>Examples of Big data analytics based applications</vt:lpstr>
      <vt:lpstr>Identified Key issues in big data</vt:lpstr>
      <vt:lpstr>BD Applications – Promises of BD</vt:lpstr>
      <vt:lpstr>How BD has changed the world in Football [Collect data, Do something with it]</vt:lpstr>
      <vt:lpstr>Eg., Promises of BD - Traffic Management</vt:lpstr>
      <vt:lpstr>Famous Sayings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Applications – Road Map to Commerce</dc:title>
  <dc:creator>SABI</dc:creator>
  <cp:lastModifiedBy>Staff</cp:lastModifiedBy>
  <cp:revision>568</cp:revision>
  <dcterms:created xsi:type="dcterms:W3CDTF">2017-10-19T06:41:00Z</dcterms:created>
  <dcterms:modified xsi:type="dcterms:W3CDTF">2023-04-05T06:34:37Z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23D9362F42FA4AA49ED9745E20B060D9</vt:lpwstr>
  </property>
  <property fmtid="{D5CDD505-2E9C-101B-9397-08002B2CF9AE}" pid="3" name="KSOProductBuildVer">
    <vt:lpwstr>1033-11.2.0.11516</vt:lpwstr>
  </property>
</Properties>
</file>